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64"/>
  </p:notesMasterIdLst>
  <p:sldIdLst>
    <p:sldId id="256" r:id="rId2"/>
    <p:sldId id="535" r:id="rId3"/>
    <p:sldId id="537" r:id="rId4"/>
    <p:sldId id="485" r:id="rId5"/>
    <p:sldId id="536" r:id="rId6"/>
    <p:sldId id="538" r:id="rId7"/>
    <p:sldId id="539" r:id="rId8"/>
    <p:sldId id="486" r:id="rId9"/>
    <p:sldId id="487" r:id="rId10"/>
    <p:sldId id="540" r:id="rId11"/>
    <p:sldId id="541" r:id="rId12"/>
    <p:sldId id="542" r:id="rId13"/>
    <p:sldId id="543" r:id="rId14"/>
    <p:sldId id="544" r:id="rId15"/>
    <p:sldId id="545" r:id="rId16"/>
    <p:sldId id="546" r:id="rId17"/>
    <p:sldId id="547" r:id="rId18"/>
    <p:sldId id="548" r:id="rId19"/>
    <p:sldId id="549" r:id="rId20"/>
    <p:sldId id="551" r:id="rId21"/>
    <p:sldId id="558" r:id="rId22"/>
    <p:sldId id="559" r:id="rId23"/>
    <p:sldId id="552" r:id="rId24"/>
    <p:sldId id="553" r:id="rId25"/>
    <p:sldId id="554" r:id="rId26"/>
    <p:sldId id="555" r:id="rId27"/>
    <p:sldId id="556" r:id="rId28"/>
    <p:sldId id="560" r:id="rId29"/>
    <p:sldId id="557" r:id="rId30"/>
    <p:sldId id="561" r:id="rId31"/>
    <p:sldId id="489" r:id="rId32"/>
    <p:sldId id="499" r:id="rId33"/>
    <p:sldId id="533" r:id="rId34"/>
    <p:sldId id="534" r:id="rId35"/>
    <p:sldId id="563" r:id="rId36"/>
    <p:sldId id="507" r:id="rId37"/>
    <p:sldId id="509" r:id="rId38"/>
    <p:sldId id="564" r:id="rId39"/>
    <p:sldId id="565" r:id="rId40"/>
    <p:sldId id="566" r:id="rId41"/>
    <p:sldId id="567" r:id="rId42"/>
    <p:sldId id="568" r:id="rId43"/>
    <p:sldId id="569" r:id="rId44"/>
    <p:sldId id="508" r:id="rId45"/>
    <p:sldId id="500" r:id="rId46"/>
    <p:sldId id="570" r:id="rId47"/>
    <p:sldId id="571" r:id="rId48"/>
    <p:sldId id="572" r:id="rId49"/>
    <p:sldId id="573" r:id="rId50"/>
    <p:sldId id="574" r:id="rId51"/>
    <p:sldId id="577" r:id="rId52"/>
    <p:sldId id="575" r:id="rId53"/>
    <p:sldId id="490" r:id="rId54"/>
    <p:sldId id="494" r:id="rId55"/>
    <p:sldId id="493" r:id="rId56"/>
    <p:sldId id="492" r:id="rId57"/>
    <p:sldId id="576" r:id="rId58"/>
    <p:sldId id="491" r:id="rId59"/>
    <p:sldId id="495" r:id="rId60"/>
    <p:sldId id="531" r:id="rId61"/>
    <p:sldId id="532" r:id="rId62"/>
    <p:sldId id="578" r:id="rId63"/>
  </p:sldIdLst>
  <p:sldSz cx="12192000" cy="6858000"/>
  <p:notesSz cx="6858000" cy="9144000"/>
  <p:embeddedFontLst>
    <p:embeddedFont>
      <p:font typeface="Open Sans" pitchFamily="34" charset="0"/>
      <p:regular r:id="rId65"/>
    </p:embeddedFont>
    <p:embeddedFont>
      <p:font typeface="Montserrat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95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5769FC4-10C4-4234-9E50-739B7F5AF152}">
  <a:tblStyle styleId="{A5769FC4-10C4-4234-9E50-739B7F5AF15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660"/>
  </p:normalViewPr>
  <p:slideViewPr>
    <p:cSldViewPr>
      <p:cViewPr>
        <p:scale>
          <a:sx n="75" d="100"/>
          <a:sy n="75" d="100"/>
        </p:scale>
        <p:origin x="-366" y="-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34244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591267" y="3874952"/>
            <a:ext cx="8206000" cy="1583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800"/>
            </a:lvl1pPr>
            <a:lvl2pPr lvl="1" algn="ctr">
              <a:spcBef>
                <a:spcPts val="0"/>
              </a:spcBef>
              <a:buSzPct val="100000"/>
              <a:defRPr sz="5800"/>
            </a:lvl2pPr>
            <a:lvl3pPr lvl="2" algn="ctr">
              <a:spcBef>
                <a:spcPts val="0"/>
              </a:spcBef>
              <a:buSzPct val="100000"/>
              <a:defRPr sz="5800"/>
            </a:lvl3pPr>
            <a:lvl4pPr lvl="3" algn="ctr">
              <a:spcBef>
                <a:spcPts val="0"/>
              </a:spcBef>
              <a:buSzPct val="100000"/>
              <a:defRPr sz="5800"/>
            </a:lvl4pPr>
            <a:lvl5pPr lvl="4" algn="ctr">
              <a:spcBef>
                <a:spcPts val="0"/>
              </a:spcBef>
              <a:buSzPct val="100000"/>
              <a:defRPr sz="5800"/>
            </a:lvl5pPr>
            <a:lvl6pPr lvl="5" algn="ctr">
              <a:spcBef>
                <a:spcPts val="0"/>
              </a:spcBef>
              <a:buSzPct val="100000"/>
              <a:defRPr sz="5800"/>
            </a:lvl6pPr>
            <a:lvl7pPr lvl="6" algn="ctr">
              <a:spcBef>
                <a:spcPts val="0"/>
              </a:spcBef>
              <a:buSzPct val="100000"/>
              <a:defRPr sz="5800"/>
            </a:lvl7pPr>
            <a:lvl8pPr lvl="7" algn="ctr">
              <a:spcBef>
                <a:spcPts val="0"/>
              </a:spcBef>
              <a:buSzPct val="100000"/>
              <a:defRPr sz="5800"/>
            </a:lvl8pPr>
            <a:lvl9pPr lvl="8" algn="ctr">
              <a:spcBef>
                <a:spcPts val="0"/>
              </a:spcBef>
              <a:buSzPct val="100000"/>
              <a:defRPr sz="5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74737" y="5857226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Gold">
    <p:bg>
      <p:bgPr>
        <a:solidFill>
          <a:srgbClr val="ED9E46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754370" y="2111126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42237" y="4658726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774737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- Teal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018400" y="2882403"/>
            <a:ext cx="81552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4791200" y="1575226"/>
            <a:ext cx="26096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</a:p>
        </p:txBody>
      </p:sp>
      <p:sp>
        <p:nvSpPr>
          <p:cNvPr id="22" name="Shape 22"/>
          <p:cNvSpPr/>
          <p:nvPr/>
        </p:nvSpPr>
        <p:spPr>
          <a:xfrm>
            <a:off x="3445700" y="6087477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3" name="Shape 23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09600" y="596828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49270" y="2507727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1490902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- Gold">
    <p:bg>
      <p:bgPr>
        <a:solidFill>
          <a:srgbClr val="ED9E46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784937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663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Gold">
    <p:bg>
      <p:bgPr>
        <a:solidFill>
          <a:srgbClr val="ED9E46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4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D4C4C3-197A-4BCF-867D-D032EAA4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5CC6A5-4F8A-4A8C-A3E7-FE61BE8F5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F2C145-6CB5-447F-AC01-89CBE07D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10F8F0-D81C-4058-B4A2-FDE8D78A7A27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4065F2-F93D-4590-8B1B-F9FC41CC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3672BF-636E-418F-A4A0-52F8B682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A77851-B8A1-4DBE-9B64-3FE51068FF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50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596828"/>
            <a:ext cx="10972800" cy="14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49270" y="2507727"/>
            <a:ext cx="10693599" cy="3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63" r:id="rId5"/>
    <p:sldLayoutId id="2147483667" r:id="rId6"/>
    <p:sldLayoutId id="2147483668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h.github.io/posts/2015-08-Understanding-LSTMs/" TargetMode="External"/><Relationship Id="rId3" Type="http://schemas.openxmlformats.org/officeDocument/2006/relationships/hyperlink" Target="https://jalammar.github.io/illustrated-transformer/" TargetMode="External"/><Relationship Id="rId7" Type="http://schemas.openxmlformats.org/officeDocument/2006/relationships/hyperlink" Target="https://blog.research.google/2018/11/open-sourcing-bert-state-of-art-pre.html" TargetMode="External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808.03867" TargetMode="External"/><Relationship Id="rId5" Type="http://schemas.openxmlformats.org/officeDocument/2006/relationships/hyperlink" Target="https://nlp.stanford.edu/projects/glove/" TargetMode="External"/><Relationship Id="rId4" Type="http://schemas.openxmlformats.org/officeDocument/2006/relationships/hyperlink" Target="https://medium.com/inside-machine-learning/what-is-a-transformer-d07dd1fbec04" TargetMode="External"/><Relationship Id="rId9" Type="http://schemas.openxmlformats.org/officeDocument/2006/relationships/hyperlink" Target="https://en.wikipedia.org/wiki/Transformer_(machine_learning_mode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7330" cy="6858000"/>
          </a:xfrm>
          <a:prstGeom prst="rect">
            <a:avLst/>
          </a:prstGeom>
        </p:spPr>
      </p:pic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228600" y="3200400"/>
            <a:ext cx="11506200" cy="271574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IN" sz="6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TRANSFORMER </a:t>
            </a:r>
            <a:r>
              <a:rPr lang="en-IN" sz="6000" dirty="0" smtClean="0"/>
              <a:t/>
            </a:r>
            <a:br>
              <a:rPr lang="en-IN" sz="6000" dirty="0" smtClean="0"/>
            </a:br>
            <a:r>
              <a:rPr lang="en-IN" sz="2000" dirty="0" smtClean="0"/>
              <a:t>ATTENSION IS ALL YOU NEED</a:t>
            </a:r>
            <a:endParaRPr lang="en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602" y="152400"/>
            <a:ext cx="10972800" cy="1645027"/>
          </a:xfrm>
        </p:spPr>
        <p:txBody>
          <a:bodyPr/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2" descr="C:\Users\deepa\OneDrive\Pictures\Screenshots\Screenshot (80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8" b="413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5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602" y="152400"/>
            <a:ext cx="10972800" cy="1645027"/>
          </a:xfrm>
        </p:spPr>
        <p:txBody>
          <a:bodyPr/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2" descr="C:\Users\deepa\OneDrive\Pictures\Screenshots\Screenshot (79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2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602" y="152400"/>
            <a:ext cx="10972800" cy="1645027"/>
          </a:xfrm>
        </p:spPr>
        <p:txBody>
          <a:bodyPr/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 descr="C:\Users\deepa\OneDrive\Pictures\Screenshots\Screenshot (8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9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7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602" y="152400"/>
            <a:ext cx="10972800" cy="1645027"/>
          </a:xfrm>
        </p:spPr>
        <p:txBody>
          <a:bodyPr/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2" descr="C:\Users\deepa\OneDrive\Pictures\Screenshots\Screenshot (8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1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13314" name="Picture 2" descr="C:\Users\deepa\OneDrive\Pictures\Screenshots\Screenshot (83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" b="497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5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14338" name="Picture 2" descr="C:\Users\deepa\OneDrive\Pictures\Screenshots\Screenshot (84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15362" name="Picture 2" descr="C:\Users\deepa\OneDrive\Pictures\Screenshots\Screenshot (86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6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16386" name="Picture 2" descr="C:\Users\deepa\OneDrive\Pictures\Screenshots\Screenshot (88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9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42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16386" name="Picture 2" descr="C:\Users\deepa\OneDrive\Pictures\Screenshots\Screenshot (88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9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7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17410" name="Picture 2" descr="C:\Users\deepa\OneDrive\Pictures\Screenshots\Screenshot (89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8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0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It’s Me !!!!!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36605" y="2201562"/>
            <a:ext cx="110490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" sz="4400" dirty="0" smtClean="0"/>
          </a:p>
          <a:p>
            <a:r>
              <a:rPr lang="en" sz="4400" dirty="0" smtClean="0"/>
              <a:t>Jai </a:t>
            </a:r>
            <a:r>
              <a:rPr lang="en" sz="4400" dirty="0"/>
              <a:t>Ganesh</a:t>
            </a:r>
            <a:br>
              <a:rPr lang="en" sz="4400" dirty="0"/>
            </a:br>
            <a:r>
              <a:rPr lang="en" sz="4400" dirty="0"/>
              <a:t>HCL Technologies</a:t>
            </a:r>
            <a:br>
              <a:rPr lang="en" sz="4400" dirty="0"/>
            </a:br>
            <a:r>
              <a:rPr lang="en" sz="4400" dirty="0"/>
              <a:t>Senior Lead Engineer</a:t>
            </a:r>
            <a:br>
              <a:rPr lang="en" sz="4400" dirty="0"/>
            </a:br>
            <a:r>
              <a:rPr lang="en" sz="4400" dirty="0"/>
              <a:t>R &amp; D - Microsoft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" y="22654"/>
            <a:ext cx="12185822" cy="68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18434" name="Picture 2" descr="C:\Users\deepa\OneDrive\Pictures\Screenshots\Screenshot (90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89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0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21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80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20482" name="Picture 2" descr="C:\Users\deepa\OneDrive\Pictures\Screenshots\Screenshot (103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06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21506" name="Picture 2" descr="C:\Users\deepa\OneDrive\Pictures\Screenshots\Screenshot (105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9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8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22530" name="Picture 2" descr="C:\Users\deepa\OneDrive\Pictures\Screenshots\Screenshot (106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4" b="6667"/>
          <a:stretch/>
        </p:blipFill>
        <p:spPr bwMode="auto">
          <a:xfrm>
            <a:off x="0" y="0"/>
            <a:ext cx="121743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2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 Explained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416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Vision Transformer Explained | Papers With Co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4998"/>
          <a:stretch/>
        </p:blipFill>
        <p:spPr bwMode="auto">
          <a:xfrm>
            <a:off x="-25400" y="-9383"/>
            <a:ext cx="12217400" cy="686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80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</a:t>
            </a:r>
            <a:r>
              <a:rPr lang="en-US" dirty="0" smtClean="0">
                <a:solidFill>
                  <a:srgbClr val="FFC000"/>
                </a:solidFill>
              </a:rPr>
              <a:t>RNN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209800"/>
            <a:ext cx="11811000" cy="4572000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sz="1800" b="1" dirty="0"/>
              <a:t>Still Sequential and takes more time to learn</a:t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>Also cannot handle a very long text say 1000 </a:t>
            </a:r>
            <a:r>
              <a:rPr lang="en-US" sz="1800" b="1" dirty="0" smtClean="0"/>
              <a:t>words (Not that effective to handle the longer sequences.)</a:t>
            </a:r>
          </a:p>
          <a:p>
            <a:pPr>
              <a:lnSpc>
                <a:spcPct val="150000"/>
              </a:lnSpc>
              <a:buNone/>
            </a:pPr>
            <a:endParaRPr lang="en-US" sz="1800" b="1" dirty="0"/>
          </a:p>
          <a:p>
            <a:pPr>
              <a:lnSpc>
                <a:spcPct val="150000"/>
              </a:lnSpc>
              <a:buNone/>
            </a:pPr>
            <a:r>
              <a:rPr lang="en-US" sz="1800" b="1" dirty="0" smtClean="0"/>
              <a:t>RNN Slower in process. (LSTM also slower in process)</a:t>
            </a:r>
          </a:p>
          <a:p>
            <a:pPr>
              <a:lnSpc>
                <a:spcPct val="150000"/>
              </a:lnSpc>
              <a:buNone/>
            </a:pPr>
            <a:endParaRPr lang="en-US" sz="1800" b="1" dirty="0"/>
          </a:p>
          <a:p>
            <a:pPr>
              <a:lnSpc>
                <a:spcPct val="150000"/>
              </a:lnSpc>
              <a:buNone/>
            </a:pPr>
            <a:r>
              <a:rPr lang="en-US" sz="1800" b="1" dirty="0" smtClean="0"/>
              <a:t>RNN expects to give the input in serially or sequentially to process them and such sequential flow doesn’t make use of the GPU very well which developed for parallel computation.</a:t>
            </a:r>
          </a:p>
          <a:p>
            <a:pPr>
              <a:lnSpc>
                <a:spcPct val="150000"/>
              </a:lnSpc>
              <a:buNone/>
            </a:pPr>
            <a:endParaRPr lang="en-US" sz="1800" b="1" dirty="0"/>
          </a:p>
          <a:p>
            <a:pPr>
              <a:lnSpc>
                <a:spcPct val="150000"/>
              </a:lnSpc>
              <a:buNone/>
            </a:pPr>
            <a:r>
              <a:rPr lang="en-US" sz="1800" b="1" dirty="0" smtClean="0"/>
              <a:t>CAN WE USE THE PARALLIZATION FOR SEQUENTIAL DATA???</a:t>
            </a:r>
          </a:p>
          <a:p>
            <a:pPr>
              <a:lnSpc>
                <a:spcPct val="150000"/>
              </a:lnSpc>
              <a:buNone/>
            </a:pPr>
            <a:endParaRPr lang="en-US" sz="1800" b="1" dirty="0"/>
          </a:p>
          <a:p>
            <a:pPr>
              <a:lnSpc>
                <a:spcPct val="150000"/>
              </a:lnSpc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750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REFERENCE - </a:t>
            </a:r>
            <a:r>
              <a:rPr lang="en-IN" dirty="0" smtClean="0">
                <a:solidFill>
                  <a:schemeClr val="bg1"/>
                </a:solidFill>
              </a:rPr>
              <a:t>USEFUL</a:t>
            </a:r>
            <a:r>
              <a:rPr lang="en-IN" dirty="0" smtClean="0">
                <a:solidFill>
                  <a:srgbClr val="FFC000"/>
                </a:solidFill>
              </a:rPr>
              <a:t> </a:t>
            </a:r>
            <a:r>
              <a:rPr lang="en-IN" dirty="0" smtClean="0"/>
              <a:t>LINKS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/>
              <a:t> </a:t>
            </a:r>
            <a:r>
              <a:rPr lang="en-IN" sz="1400" dirty="0" smtClean="0"/>
              <a:t>The </a:t>
            </a:r>
            <a:r>
              <a:rPr lang="en-IN" sz="1400" dirty="0"/>
              <a:t>main Paper</a:t>
            </a:r>
            <a:r>
              <a:rPr lang="en-IN" sz="1400" dirty="0" smtClean="0"/>
              <a:t>: </a:t>
            </a:r>
            <a:r>
              <a:rPr lang="en-IN" sz="1400" dirty="0" smtClean="0">
                <a:hlinkClick r:id="rId2"/>
              </a:rPr>
              <a:t>https</a:t>
            </a:r>
            <a:r>
              <a:rPr lang="en-IN" sz="1400" dirty="0">
                <a:hlinkClick r:id="rId2"/>
              </a:rPr>
              <a:t>://</a:t>
            </a:r>
            <a:r>
              <a:rPr lang="en-IN" sz="1400" dirty="0" smtClean="0">
                <a:hlinkClick r:id="rId2"/>
              </a:rPr>
              <a:t>arxiv.org/abs/1706.03762</a:t>
            </a:r>
            <a:r>
              <a:rPr lang="en-IN" sz="1400" dirty="0" smtClean="0"/>
              <a:t> 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 smtClean="0"/>
              <a:t>Tensor2Tensor </a:t>
            </a:r>
            <a:r>
              <a:rPr lang="en-IN" sz="1400" dirty="0"/>
              <a:t>has some code with a tutorial: https://www.tensorflow.org/text/tutorials/transformer</a:t>
            </a:r>
          </a:p>
          <a:p>
            <a:endParaRPr lang="en-IN" sz="1400" dirty="0"/>
          </a:p>
          <a:p>
            <a:r>
              <a:rPr lang="en-IN" sz="1400" dirty="0" smtClean="0"/>
              <a:t> Transformer </a:t>
            </a:r>
            <a:r>
              <a:rPr lang="en-IN" sz="1400" dirty="0"/>
              <a:t>very intuitively explained - Amazing: </a:t>
            </a:r>
            <a:r>
              <a:rPr lang="en-IN" sz="1400" dirty="0">
                <a:hlinkClick r:id="rId3"/>
              </a:rPr>
              <a:t>https://jalammar.github.io/illustrated-transformer</a:t>
            </a:r>
            <a:r>
              <a:rPr lang="en-IN" sz="1400" dirty="0" smtClean="0">
                <a:hlinkClick r:id="rId3"/>
              </a:rPr>
              <a:t>/</a:t>
            </a:r>
            <a:r>
              <a:rPr lang="en-IN" sz="1400" dirty="0" smtClean="0"/>
              <a:t> </a:t>
            </a:r>
            <a:endParaRPr lang="en-IN" sz="1400" dirty="0"/>
          </a:p>
          <a:p>
            <a:pPr>
              <a:buNone/>
            </a:pPr>
            <a:r>
              <a:rPr lang="en-IN" sz="1400" dirty="0"/>
              <a:t> </a:t>
            </a:r>
            <a:endParaRPr lang="en-IN" sz="1400" dirty="0" smtClean="0"/>
          </a:p>
          <a:p>
            <a:r>
              <a:rPr lang="en-IN" sz="1400" dirty="0" smtClean="0"/>
              <a:t>Medium </a:t>
            </a:r>
            <a:r>
              <a:rPr lang="en-IN" sz="1400" dirty="0"/>
              <a:t>Blog on intuitive explanation: </a:t>
            </a:r>
            <a:r>
              <a:rPr lang="en-IN" sz="1400" dirty="0">
                <a:hlinkClick r:id="rId4"/>
              </a:rPr>
              <a:t>https://</a:t>
            </a:r>
            <a:r>
              <a:rPr lang="en-IN" sz="1400" dirty="0" smtClean="0">
                <a:hlinkClick r:id="rId4"/>
              </a:rPr>
              <a:t>medium.com/inside-machine-learning/what-is-a-transformer-d07dd1fbec04</a:t>
            </a:r>
            <a:r>
              <a:rPr lang="en-IN" sz="1400" dirty="0" smtClean="0"/>
              <a:t>   </a:t>
            </a:r>
            <a:endParaRPr lang="en-IN" sz="1400" dirty="0"/>
          </a:p>
          <a:p>
            <a:pPr>
              <a:buNone/>
            </a:pPr>
            <a:r>
              <a:rPr lang="en-IN" sz="1400" dirty="0"/>
              <a:t> </a:t>
            </a:r>
            <a:endParaRPr lang="en-IN" sz="1400" dirty="0" smtClean="0"/>
          </a:p>
          <a:p>
            <a:r>
              <a:rPr lang="en-IN" sz="1400" dirty="0" err="1" smtClean="0"/>
              <a:t>Pretrained</a:t>
            </a:r>
            <a:r>
              <a:rPr lang="en-IN" sz="1400" dirty="0" smtClean="0"/>
              <a:t> </a:t>
            </a:r>
            <a:r>
              <a:rPr lang="en-IN" sz="1400" dirty="0"/>
              <a:t>word </a:t>
            </a:r>
            <a:r>
              <a:rPr lang="en-IN" sz="1400" dirty="0" err="1"/>
              <a:t>embeddings</a:t>
            </a:r>
            <a:r>
              <a:rPr lang="en-IN" sz="1400" dirty="0"/>
              <a:t>: </a:t>
            </a:r>
            <a:r>
              <a:rPr lang="en-IN" sz="1400" dirty="0">
                <a:hlinkClick r:id="rId5"/>
              </a:rPr>
              <a:t>https://nlp.stanford.edu/projects/glove</a:t>
            </a:r>
            <a:r>
              <a:rPr lang="en-IN" sz="1400" dirty="0" smtClean="0">
                <a:hlinkClick r:id="rId5"/>
              </a:rPr>
              <a:t>/</a:t>
            </a:r>
            <a:r>
              <a:rPr lang="en-IN" sz="1400" dirty="0" smtClean="0"/>
              <a:t> </a:t>
            </a:r>
            <a:endParaRPr lang="en-IN" sz="1400" dirty="0"/>
          </a:p>
          <a:p>
            <a:pPr>
              <a:buNone/>
            </a:pPr>
            <a:r>
              <a:rPr lang="en-IN" sz="1400" dirty="0" smtClean="0"/>
              <a:t> </a:t>
            </a:r>
          </a:p>
          <a:p>
            <a:r>
              <a:rPr lang="en-IN" sz="1400" dirty="0" smtClean="0"/>
              <a:t>Paper </a:t>
            </a:r>
            <a:r>
              <a:rPr lang="en-IN" sz="1400" dirty="0"/>
              <a:t>that gives even better results than transformers (Pervasive Attention): </a:t>
            </a:r>
            <a:r>
              <a:rPr lang="en-IN" sz="1400" dirty="0">
                <a:hlinkClick r:id="rId6"/>
              </a:rPr>
              <a:t>https://</a:t>
            </a:r>
            <a:r>
              <a:rPr lang="en-IN" sz="1400" dirty="0" smtClean="0">
                <a:hlinkClick r:id="rId6"/>
              </a:rPr>
              <a:t>arxiv.org/abs/1808.03867</a:t>
            </a:r>
            <a:r>
              <a:rPr lang="en-IN" sz="1400" dirty="0" smtClean="0"/>
              <a:t> </a:t>
            </a:r>
            <a:endParaRPr lang="en-IN" sz="1400" dirty="0"/>
          </a:p>
          <a:p>
            <a:pPr>
              <a:buNone/>
            </a:pPr>
            <a:r>
              <a:rPr lang="en-IN" sz="1400" dirty="0" smtClean="0"/>
              <a:t> </a:t>
            </a:r>
          </a:p>
          <a:p>
            <a:r>
              <a:rPr lang="en-IN" sz="1400" dirty="0" smtClean="0"/>
              <a:t>BERT </a:t>
            </a:r>
            <a:r>
              <a:rPr lang="en-IN" sz="1400" dirty="0"/>
              <a:t>uses transformers to </a:t>
            </a:r>
            <a:r>
              <a:rPr lang="en-IN" sz="1400" dirty="0" err="1"/>
              <a:t>pretrain</a:t>
            </a:r>
            <a:r>
              <a:rPr lang="en-IN" sz="1400" dirty="0"/>
              <a:t> neural nets for common NLP tasks. </a:t>
            </a:r>
            <a:r>
              <a:rPr lang="en-IN" sz="1400" dirty="0" smtClean="0"/>
              <a:t>: </a:t>
            </a:r>
            <a:r>
              <a:rPr lang="en-IN" sz="1400" dirty="0" smtClean="0">
                <a:hlinkClick r:id="rId7"/>
              </a:rPr>
              <a:t>https</a:t>
            </a:r>
            <a:r>
              <a:rPr lang="en-IN" sz="1400" dirty="0">
                <a:hlinkClick r:id="rId7"/>
              </a:rPr>
              <a:t>://</a:t>
            </a:r>
            <a:r>
              <a:rPr lang="en-IN" sz="1400" dirty="0" smtClean="0">
                <a:hlinkClick r:id="rId7"/>
              </a:rPr>
              <a:t>blog.research.google/2018/11/open-sourcing-bert-state-of-art-pre.html</a:t>
            </a:r>
            <a:r>
              <a:rPr lang="en-IN" sz="1400" dirty="0" smtClean="0"/>
              <a:t> </a:t>
            </a:r>
            <a:endParaRPr lang="en-IN" sz="1400" dirty="0"/>
          </a:p>
          <a:p>
            <a:endParaRPr lang="en-IN" sz="1400" dirty="0" smtClean="0"/>
          </a:p>
          <a:p>
            <a:r>
              <a:rPr lang="en-IN" sz="1400" dirty="0" smtClean="0"/>
              <a:t>Colah’s </a:t>
            </a:r>
            <a:r>
              <a:rPr lang="en-IN" sz="1400" dirty="0"/>
              <a:t>Blog: </a:t>
            </a:r>
            <a:r>
              <a:rPr lang="en-IN" sz="1400" dirty="0">
                <a:hlinkClick r:id="rId8"/>
              </a:rPr>
              <a:t>https://colah.github.io/posts/2015-08-Understanding-LSTMs</a:t>
            </a:r>
            <a:r>
              <a:rPr lang="en-IN" sz="1400" dirty="0" smtClean="0">
                <a:hlinkClick r:id="rId8"/>
              </a:rPr>
              <a:t>/</a:t>
            </a:r>
            <a:r>
              <a:rPr lang="en-IN" sz="1400" dirty="0" smtClean="0"/>
              <a:t>. 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 smtClean="0"/>
              <a:t>Wiki </a:t>
            </a:r>
            <a:r>
              <a:rPr lang="en-IN" sz="1400" dirty="0"/>
              <a:t>for </a:t>
            </a:r>
            <a:r>
              <a:rPr lang="en-IN" sz="1400" dirty="0" err="1"/>
              <a:t>timeseries</a:t>
            </a:r>
            <a:r>
              <a:rPr lang="en-IN" sz="1400" dirty="0"/>
              <a:t> of events: </a:t>
            </a:r>
            <a:r>
              <a:rPr lang="en-IN" sz="1400" dirty="0">
                <a:hlinkClick r:id="rId9"/>
              </a:rPr>
              <a:t>https://en.wikipedia.org/wiki/Transformer_(</a:t>
            </a:r>
            <a:r>
              <a:rPr lang="en-IN" sz="1400" dirty="0" smtClean="0">
                <a:hlinkClick r:id="rId9"/>
              </a:rPr>
              <a:t>machine_learning_model</a:t>
            </a:r>
            <a:r>
              <a:rPr lang="en-IN" sz="1400" dirty="0" smtClean="0"/>
              <a:t> </a:t>
            </a:r>
            <a:endParaRPr lang="en-IN" sz="1400" dirty="0" smtClean="0"/>
          </a:p>
        </p:txBody>
      </p:sp>
    </p:spTree>
    <p:extLst>
      <p:ext uri="{BB962C8B-B14F-4D97-AF65-F5344CB8AC3E}">
        <p14:creationId xmlns:p14="http://schemas.microsoft.com/office/powerpoint/2010/main" val="184516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" y="-1"/>
            <a:ext cx="12188132" cy="68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RECTIFIED</a:t>
            </a:r>
            <a:r>
              <a:rPr lang="en-IN" dirty="0" smtClean="0"/>
              <a:t> LINEAR UNIT - RELU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057400"/>
            <a:ext cx="12039600" cy="4571999"/>
          </a:xfrm>
        </p:spPr>
        <p:txBody>
          <a:bodyPr/>
          <a:lstStyle/>
          <a:p>
            <a:r>
              <a:rPr lang="en-IN" dirty="0" smtClean="0"/>
              <a:t>This </a:t>
            </a:r>
            <a:r>
              <a:rPr lang="en-IN" dirty="0"/>
              <a:t>activation  </a:t>
            </a:r>
            <a:r>
              <a:rPr lang="en-IN" dirty="0" smtClean="0"/>
              <a:t>function </a:t>
            </a:r>
            <a:r>
              <a:rPr lang="en-IN" dirty="0"/>
              <a:t>is </a:t>
            </a:r>
            <a:r>
              <a:rPr lang="en-IN" dirty="0" smtClean="0">
                <a:solidFill>
                  <a:srgbClr val="FFC000"/>
                </a:solidFill>
              </a:rPr>
              <a:t>non-linear</a:t>
            </a:r>
            <a:r>
              <a:rPr lang="en-IN" dirty="0" smtClean="0"/>
              <a:t> </a:t>
            </a:r>
          </a:p>
          <a:p>
            <a:endParaRPr lang="en-IN" dirty="0"/>
          </a:p>
          <a:p>
            <a:r>
              <a:rPr lang="en-IN" dirty="0"/>
              <a:t> </a:t>
            </a:r>
            <a:r>
              <a:rPr lang="en-IN" dirty="0" smtClean="0"/>
              <a:t>More powerful &amp; Fast computation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r>
              <a:rPr lang="en-IN" dirty="0" smtClean="0"/>
              <a:t> All it </a:t>
            </a:r>
            <a:r>
              <a:rPr lang="en-IN" dirty="0"/>
              <a:t>does is </a:t>
            </a:r>
            <a:r>
              <a:rPr lang="en-IN" dirty="0">
                <a:solidFill>
                  <a:srgbClr val="FFC000"/>
                </a:solidFill>
              </a:rPr>
              <a:t>return zero when the </a:t>
            </a:r>
            <a:r>
              <a:rPr lang="en-IN" dirty="0" smtClean="0">
                <a:solidFill>
                  <a:srgbClr val="FFC000"/>
                </a:solidFill>
              </a:rPr>
              <a:t>input</a:t>
            </a:r>
          </a:p>
          <a:p>
            <a:pPr>
              <a:buNone/>
            </a:pPr>
            <a:r>
              <a:rPr lang="en-IN" dirty="0" smtClean="0">
                <a:solidFill>
                  <a:srgbClr val="FFC000"/>
                </a:solidFill>
              </a:rPr>
              <a:t>value </a:t>
            </a:r>
            <a:r>
              <a:rPr lang="en-IN" dirty="0">
                <a:solidFill>
                  <a:srgbClr val="FFC000"/>
                </a:solidFill>
              </a:rPr>
              <a:t>is less than zero </a:t>
            </a:r>
            <a:r>
              <a:rPr lang="en-IN" dirty="0"/>
              <a:t>and </a:t>
            </a:r>
            <a:r>
              <a:rPr lang="en-IN" dirty="0" smtClean="0"/>
              <a:t>otherwise it </a:t>
            </a:r>
          </a:p>
          <a:p>
            <a:pPr>
              <a:buNone/>
            </a:pPr>
            <a:r>
              <a:rPr lang="en-IN" dirty="0" smtClean="0"/>
              <a:t>returns </a:t>
            </a:r>
            <a:r>
              <a:rPr lang="en-IN" dirty="0"/>
              <a:t>the same value that was passed into it.</a:t>
            </a:r>
          </a:p>
        </p:txBody>
      </p:sp>
    </p:spTree>
    <p:extLst>
      <p:ext uri="{BB962C8B-B14F-4D97-AF65-F5344CB8AC3E}">
        <p14:creationId xmlns:p14="http://schemas.microsoft.com/office/powerpoint/2010/main" val="12423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79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33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8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12192000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COST OR LOSS </a:t>
            </a:r>
            <a:r>
              <a:rPr lang="en-IN" dirty="0" smtClean="0"/>
              <a:t>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Used to calculate how wrong </a:t>
            </a:r>
            <a:r>
              <a:rPr lang="en-IN" dirty="0"/>
              <a:t>our predictions </a:t>
            </a:r>
            <a:r>
              <a:rPr lang="en-IN" dirty="0" smtClean="0"/>
              <a:t>model is.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b="1" dirty="0" smtClean="0">
                <a:solidFill>
                  <a:srgbClr val="FFC000"/>
                </a:solidFill>
              </a:rPr>
              <a:t>loss function = [(actual value) – (predicted </a:t>
            </a:r>
            <a:r>
              <a:rPr lang="en-IN" b="1" dirty="0" err="1" smtClean="0">
                <a:solidFill>
                  <a:srgbClr val="FFC000"/>
                </a:solidFill>
              </a:rPr>
              <a:t>vallue</a:t>
            </a:r>
            <a:r>
              <a:rPr lang="en-IN" b="1" dirty="0" smtClean="0">
                <a:solidFill>
                  <a:srgbClr val="FFC000"/>
                </a:solidFill>
              </a:rPr>
              <a:t>)]^2 </a:t>
            </a:r>
            <a:endParaRPr lang="en-IN" b="1" dirty="0">
              <a:solidFill>
                <a:srgbClr val="FFC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7950" cy="6857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18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COST OR LOSS </a:t>
            </a:r>
            <a:r>
              <a:rPr lang="en-IN" dirty="0" smtClean="0"/>
              <a:t>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Used to calculate how wrong </a:t>
            </a:r>
            <a:r>
              <a:rPr lang="en-IN" dirty="0"/>
              <a:t>our predictions </a:t>
            </a:r>
            <a:r>
              <a:rPr lang="en-IN" dirty="0" smtClean="0"/>
              <a:t>model is.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b="1" dirty="0" smtClean="0">
                <a:solidFill>
                  <a:srgbClr val="FFC000"/>
                </a:solidFill>
              </a:rPr>
              <a:t>loss function = [(actual value) – (predicted </a:t>
            </a:r>
            <a:r>
              <a:rPr lang="en-IN" b="1" dirty="0" err="1" smtClean="0">
                <a:solidFill>
                  <a:srgbClr val="FFC000"/>
                </a:solidFill>
              </a:rPr>
              <a:t>vallue</a:t>
            </a:r>
            <a:r>
              <a:rPr lang="en-IN" b="1" dirty="0" smtClean="0">
                <a:solidFill>
                  <a:srgbClr val="FFC000"/>
                </a:solidFill>
              </a:rPr>
              <a:t>)]^2 </a:t>
            </a:r>
            <a:endParaRPr lang="en-IN" b="1" dirty="0">
              <a:solidFill>
                <a:srgbClr val="FFC000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-228600"/>
            <a:ext cx="12604552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5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COST OR LOSS </a:t>
            </a:r>
            <a:r>
              <a:rPr lang="en-IN" dirty="0" smtClean="0"/>
              <a:t>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Used to calculate how wrong </a:t>
            </a:r>
            <a:r>
              <a:rPr lang="en-IN" dirty="0"/>
              <a:t>our predictions </a:t>
            </a:r>
            <a:r>
              <a:rPr lang="en-IN" dirty="0" smtClean="0"/>
              <a:t>model is.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b="1" dirty="0" smtClean="0">
                <a:solidFill>
                  <a:srgbClr val="FFC000"/>
                </a:solidFill>
              </a:rPr>
              <a:t>loss function = [(actual value) – (predicted </a:t>
            </a:r>
            <a:r>
              <a:rPr lang="en-IN" b="1" dirty="0" err="1" smtClean="0">
                <a:solidFill>
                  <a:srgbClr val="FFC000"/>
                </a:solidFill>
              </a:rPr>
              <a:t>vallue</a:t>
            </a:r>
            <a:r>
              <a:rPr lang="en-IN" b="1" dirty="0" smtClean="0">
                <a:solidFill>
                  <a:srgbClr val="FFC000"/>
                </a:solidFill>
              </a:rPr>
              <a:t>)]^2 </a:t>
            </a:r>
            <a:endParaRPr lang="en-IN" b="1" dirty="0">
              <a:solidFill>
                <a:srgbClr val="FFC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25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rgbClr val="FFC000"/>
                </a:solidFill>
              </a:rPr>
              <a:t>TRANSFORMER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209800"/>
            <a:ext cx="11811000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1800" dirty="0"/>
              <a:t>The transformer neural network is a novel architecture that aims to solve sequence-to-sequence tasks while handling long-range dependencies with ease</a:t>
            </a:r>
            <a:r>
              <a:rPr lang="en-IN" sz="1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IN" sz="1800" dirty="0" smtClean="0"/>
              <a:t>A </a:t>
            </a:r>
            <a:r>
              <a:rPr lang="en-IN" sz="1800" dirty="0"/>
              <a:t>deep learning architecture that relies on the parallel multi-head attention </a:t>
            </a:r>
            <a:r>
              <a:rPr lang="en-IN" sz="1800" dirty="0" smtClean="0"/>
              <a:t>mechanism. (</a:t>
            </a:r>
            <a:r>
              <a:rPr lang="en-IN" sz="1800" dirty="0" err="1" smtClean="0"/>
              <a:t>Parellelize</a:t>
            </a:r>
            <a:r>
              <a:rPr lang="en-IN" sz="1800" dirty="0" smtClean="0"/>
              <a:t> the Sequential Data)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FFC000"/>
                </a:solidFill>
              </a:rPr>
              <a:t>“Attention Is All You Need” </a:t>
            </a:r>
            <a:r>
              <a:rPr lang="en-IN" sz="1800" dirty="0"/>
              <a:t>presents a novel approach to sequence-to-sequence tasks that relies solely on self-attention mechanisms, without using recurrence or convolution</a:t>
            </a:r>
            <a:r>
              <a:rPr lang="en-IN" sz="1800" dirty="0" smtClean="0"/>
              <a:t>. And this novel</a:t>
            </a:r>
            <a:r>
              <a:rPr lang="en-IN" sz="1800" dirty="0"/>
              <a:t> shaping the way we think about and approach NLP problems</a:t>
            </a:r>
            <a:r>
              <a:rPr lang="en-IN" sz="1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IN" sz="1800" dirty="0" smtClean="0"/>
              <a:t>The transformer network employs the “Encoder &amp; Decoder” architecture. The input sequence can pass in parallel to the architectures.</a:t>
            </a:r>
            <a:endParaRPr lang="en-IN" sz="1800" dirty="0"/>
          </a:p>
          <a:p>
            <a:pPr>
              <a:lnSpc>
                <a:spcPct val="150000"/>
              </a:lnSpc>
            </a:pPr>
            <a:endParaRPr lang="en-IN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4897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COST OR LOSS </a:t>
            </a:r>
            <a:r>
              <a:rPr lang="en-IN" dirty="0" smtClean="0"/>
              <a:t>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Used to calculate how wrong </a:t>
            </a:r>
            <a:r>
              <a:rPr lang="en-IN" dirty="0"/>
              <a:t>our predictions </a:t>
            </a:r>
            <a:r>
              <a:rPr lang="en-IN" dirty="0" smtClean="0"/>
              <a:t>model is.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b="1" dirty="0" smtClean="0">
                <a:solidFill>
                  <a:srgbClr val="FFC000"/>
                </a:solidFill>
              </a:rPr>
              <a:t>loss function = [(actual value) – (predicted </a:t>
            </a:r>
            <a:r>
              <a:rPr lang="en-IN" b="1" dirty="0" err="1" smtClean="0">
                <a:solidFill>
                  <a:srgbClr val="FFC000"/>
                </a:solidFill>
              </a:rPr>
              <a:t>vallue</a:t>
            </a:r>
            <a:r>
              <a:rPr lang="en-IN" b="1" dirty="0" smtClean="0">
                <a:solidFill>
                  <a:srgbClr val="FFC000"/>
                </a:solidFill>
              </a:rPr>
              <a:t>)]^2 </a:t>
            </a:r>
            <a:endParaRPr lang="en-IN" b="1" dirty="0">
              <a:solidFill>
                <a:srgbClr val="FFC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79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3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COST OR LOSS </a:t>
            </a:r>
            <a:r>
              <a:rPr lang="en-IN" dirty="0" smtClean="0"/>
              <a:t>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Used to calculate how wrong </a:t>
            </a:r>
            <a:r>
              <a:rPr lang="en-IN" dirty="0"/>
              <a:t>our predictions </a:t>
            </a:r>
            <a:r>
              <a:rPr lang="en-IN" dirty="0" smtClean="0"/>
              <a:t>model is.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b="1" dirty="0" smtClean="0">
                <a:solidFill>
                  <a:srgbClr val="FFC000"/>
                </a:solidFill>
              </a:rPr>
              <a:t>loss function = [(actual value) – (predicted </a:t>
            </a:r>
            <a:r>
              <a:rPr lang="en-IN" b="1" dirty="0" err="1" smtClean="0">
                <a:solidFill>
                  <a:srgbClr val="FFC000"/>
                </a:solidFill>
              </a:rPr>
              <a:t>vallue</a:t>
            </a:r>
            <a:r>
              <a:rPr lang="en-IN" b="1" dirty="0" smtClean="0">
                <a:solidFill>
                  <a:srgbClr val="FFC000"/>
                </a:solidFill>
              </a:rPr>
              <a:t>)]^2 </a:t>
            </a:r>
            <a:endParaRPr lang="en-IN" b="1" dirty="0">
              <a:solidFill>
                <a:srgbClr val="FFC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9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COST OR LOSS </a:t>
            </a:r>
            <a:r>
              <a:rPr lang="en-IN" dirty="0" smtClean="0"/>
              <a:t>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Used to calculate how wrong </a:t>
            </a:r>
            <a:r>
              <a:rPr lang="en-IN" dirty="0"/>
              <a:t>our predictions </a:t>
            </a:r>
            <a:r>
              <a:rPr lang="en-IN" dirty="0" smtClean="0"/>
              <a:t>model is.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b="1" dirty="0" smtClean="0">
                <a:solidFill>
                  <a:srgbClr val="FFC000"/>
                </a:solidFill>
              </a:rPr>
              <a:t>loss function = [(actual value) – (predicted </a:t>
            </a:r>
            <a:r>
              <a:rPr lang="en-IN" b="1" dirty="0" err="1" smtClean="0">
                <a:solidFill>
                  <a:srgbClr val="FFC000"/>
                </a:solidFill>
              </a:rPr>
              <a:t>vallue</a:t>
            </a:r>
            <a:r>
              <a:rPr lang="en-IN" b="1" dirty="0" smtClean="0">
                <a:solidFill>
                  <a:srgbClr val="FFC000"/>
                </a:solidFill>
              </a:rPr>
              <a:t>)]^2 </a:t>
            </a:r>
            <a:endParaRPr lang="en-IN" b="1" dirty="0">
              <a:solidFill>
                <a:srgbClr val="FFC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2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COST OR LOSS </a:t>
            </a:r>
            <a:r>
              <a:rPr lang="en-IN" dirty="0" smtClean="0"/>
              <a:t>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Used to calculate how wrong </a:t>
            </a:r>
            <a:r>
              <a:rPr lang="en-IN" dirty="0"/>
              <a:t>our predictions </a:t>
            </a:r>
            <a:r>
              <a:rPr lang="en-IN" dirty="0" smtClean="0"/>
              <a:t>model is.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b="1" dirty="0" smtClean="0">
                <a:solidFill>
                  <a:srgbClr val="FFC000"/>
                </a:solidFill>
              </a:rPr>
              <a:t>loss function = [(actual value) – (predicted </a:t>
            </a:r>
            <a:r>
              <a:rPr lang="en-IN" b="1" dirty="0" err="1" smtClean="0">
                <a:solidFill>
                  <a:srgbClr val="FFC000"/>
                </a:solidFill>
              </a:rPr>
              <a:t>vallue</a:t>
            </a:r>
            <a:r>
              <a:rPr lang="en-IN" b="1" dirty="0" smtClean="0">
                <a:solidFill>
                  <a:srgbClr val="FFC000"/>
                </a:solidFill>
              </a:rPr>
              <a:t>)]^2 </a:t>
            </a:r>
            <a:endParaRPr lang="en-IN" b="1" dirty="0">
              <a:solidFill>
                <a:srgbClr val="FFC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7951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0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-1"/>
            <a:ext cx="12191135" cy="6858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031" y="5105400"/>
            <a:ext cx="10972800" cy="1429199"/>
          </a:xfrm>
        </p:spPr>
        <p:txBody>
          <a:bodyPr/>
          <a:lstStyle/>
          <a:p>
            <a:pPr algn="ctr"/>
            <a:r>
              <a:rPr lang="en-IN" sz="5400" dirty="0" smtClean="0"/>
              <a:t>GPT</a:t>
            </a:r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4331" y="38101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dirty="0" smtClean="0"/>
              <a:t>GENERATIVE PRE-TRAINED TRANSFORMER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12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507727"/>
            <a:ext cx="11734800" cy="419787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0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507727"/>
            <a:ext cx="11734800" cy="419787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2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6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507727"/>
            <a:ext cx="11734800" cy="419787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"/>
            <a:ext cx="12179300" cy="684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3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507727"/>
            <a:ext cx="11734800" cy="419787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46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507727"/>
            <a:ext cx="11734800" cy="419787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86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rgbClr val="FFC000"/>
                </a:solidFill>
              </a:rPr>
              <a:t>ATTENTION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209800"/>
            <a:ext cx="11811000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400" dirty="0"/>
              <a:t>The attention mechanism is a part of a </a:t>
            </a:r>
            <a:endParaRPr lang="en-IN" sz="2400" dirty="0" smtClean="0"/>
          </a:p>
          <a:p>
            <a:pPr>
              <a:lnSpc>
                <a:spcPct val="150000"/>
              </a:lnSpc>
              <a:buNone/>
            </a:pPr>
            <a:r>
              <a:rPr lang="en-IN" sz="2400" dirty="0" smtClean="0"/>
              <a:t>neural </a:t>
            </a:r>
            <a:r>
              <a:rPr lang="en-IN" sz="2400" dirty="0"/>
              <a:t>architecture that enables to </a:t>
            </a:r>
            <a:endParaRPr lang="en-IN" sz="2400" dirty="0" smtClean="0"/>
          </a:p>
          <a:p>
            <a:pPr>
              <a:lnSpc>
                <a:spcPct val="150000"/>
              </a:lnSpc>
              <a:buNone/>
            </a:pPr>
            <a:r>
              <a:rPr lang="en-IN" sz="2400" b="1" dirty="0" smtClean="0">
                <a:solidFill>
                  <a:srgbClr val="FFC000"/>
                </a:solidFill>
              </a:rPr>
              <a:t>dynamically </a:t>
            </a:r>
            <a:r>
              <a:rPr lang="en-IN" sz="2400" b="1" dirty="0">
                <a:solidFill>
                  <a:srgbClr val="FFC000"/>
                </a:solidFill>
              </a:rPr>
              <a:t>highlight relevant features </a:t>
            </a:r>
            <a:endParaRPr lang="en-IN" sz="2400" b="1" dirty="0" smtClean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IN" sz="2400" b="1" dirty="0" smtClean="0">
                <a:solidFill>
                  <a:srgbClr val="FFC000"/>
                </a:solidFill>
              </a:rPr>
              <a:t>of </a:t>
            </a:r>
            <a:r>
              <a:rPr lang="en-IN" sz="2400" b="1" dirty="0">
                <a:solidFill>
                  <a:srgbClr val="FFC000"/>
                </a:solidFill>
              </a:rPr>
              <a:t>the input data</a:t>
            </a:r>
            <a:r>
              <a:rPr lang="en-IN" sz="2400" dirty="0"/>
              <a:t>, which, in NLP, is </a:t>
            </a:r>
            <a:r>
              <a:rPr lang="en-IN" sz="2400" dirty="0" smtClean="0"/>
              <a:t>typically</a:t>
            </a:r>
          </a:p>
          <a:p>
            <a:pPr>
              <a:lnSpc>
                <a:spcPct val="150000"/>
              </a:lnSpc>
              <a:buNone/>
            </a:pPr>
            <a:r>
              <a:rPr lang="en-IN" sz="2400" dirty="0" smtClean="0"/>
              <a:t>a </a:t>
            </a:r>
            <a:r>
              <a:rPr lang="en-IN" sz="2400" dirty="0"/>
              <a:t>sequence of textual elements.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981200"/>
            <a:ext cx="5486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507727"/>
            <a:ext cx="11734800" cy="419787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79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80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507727"/>
            <a:ext cx="11734800" cy="419787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-228600"/>
            <a:ext cx="12604552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76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507727"/>
            <a:ext cx="11734800" cy="419787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14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79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71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smtClean="0">
                <a:solidFill>
                  <a:srgbClr val="FFC000"/>
                </a:solidFill>
              </a:rPr>
              <a:t>LINEAR REGRESSION </a:t>
            </a:r>
            <a:r>
              <a:rPr lang="en-IN" dirty="0" smtClean="0"/>
              <a:t>?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86000"/>
            <a:ext cx="11658600" cy="4343399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35428"/>
            <a:ext cx="3505200" cy="2551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REGRESSION </a:t>
            </a:r>
            <a:r>
              <a:rPr lang="en-IN" dirty="0" smtClean="0">
                <a:solidFill>
                  <a:srgbClr val="FFC000"/>
                </a:solidFill>
              </a:rPr>
              <a:t>WITH SINGLE NEURON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72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3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12192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9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6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1" y="-76200"/>
            <a:ext cx="12115801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4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400"/>
            <a:ext cx="12192001" cy="670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105400"/>
            <a:ext cx="10972800" cy="1429199"/>
          </a:xfrm>
        </p:spPr>
        <p:txBody>
          <a:bodyPr/>
          <a:lstStyle/>
          <a:p>
            <a:pPr algn="ctr"/>
            <a:r>
              <a:rPr lang="en-IN" dirty="0" smtClean="0"/>
              <a:t>LET’S DIVE INTO THE  HAND’S ON PART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38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8" t="5584"/>
          <a:stretch/>
        </p:blipFill>
        <p:spPr bwMode="auto">
          <a:xfrm>
            <a:off x="0" y="0"/>
            <a:ext cx="12192000" cy="686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5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 idx="4294967295"/>
          </p:nvPr>
        </p:nvSpPr>
        <p:spPr>
          <a:xfrm>
            <a:off x="1981200" y="3183926"/>
            <a:ext cx="8229600" cy="764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6000" dirty="0"/>
              <a:t>Its time for  </a:t>
            </a:r>
            <a:r>
              <a:rPr lang="en" sz="6000" dirty="0" smtClean="0">
                <a:solidFill>
                  <a:srgbClr val="FFC800"/>
                </a:solidFill>
              </a:rPr>
              <a:t>Action</a:t>
            </a:r>
            <a:r>
              <a:rPr lang="en" sz="6000" dirty="0">
                <a:solidFill>
                  <a:srgbClr val="FFC800"/>
                </a:solidFill>
              </a:rPr>
              <a:t>!</a:t>
            </a:r>
          </a:p>
        </p:txBody>
      </p:sp>
      <p:sp>
        <p:nvSpPr>
          <p:cNvPr id="118" name="Shape 118"/>
          <p:cNvSpPr/>
          <p:nvPr/>
        </p:nvSpPr>
        <p:spPr>
          <a:xfrm>
            <a:off x="5503200" y="4415352"/>
            <a:ext cx="11856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027" name="Picture 3" descr="F:\Petramount\Courses\Machine Learning\7220-smiling-face-with-sunglas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473612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ctrTitle" idx="4294967295"/>
          </p:nvPr>
        </p:nvSpPr>
        <p:spPr>
          <a:xfrm>
            <a:off x="2057400" y="2057400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9600" dirty="0"/>
              <a:t>THANKS!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subTitle" idx="4294967295"/>
          </p:nvPr>
        </p:nvSpPr>
        <p:spPr>
          <a:xfrm>
            <a:off x="2321700" y="3434695"/>
            <a:ext cx="65937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 dirty="0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</a:p>
        </p:txBody>
      </p:sp>
      <p:sp>
        <p:nvSpPr>
          <p:cNvPr id="343" name="Shape 343"/>
          <p:cNvSpPr/>
          <p:nvPr/>
        </p:nvSpPr>
        <p:spPr>
          <a:xfrm>
            <a:off x="2667000" y="4419600"/>
            <a:ext cx="60167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58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 idx="4294967295"/>
          </p:nvPr>
        </p:nvSpPr>
        <p:spPr>
          <a:xfrm>
            <a:off x="1905000" y="2438400"/>
            <a:ext cx="8229600" cy="764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4800" dirty="0" smtClean="0"/>
              <a:t>JAI GANESH </a:t>
            </a:r>
            <a:br>
              <a:rPr lang="en" sz="4800" dirty="0" smtClean="0"/>
            </a:br>
            <a:r>
              <a:rPr lang="en" sz="4800" dirty="0" smtClean="0"/>
              <a:t>8122716635</a:t>
            </a:r>
            <a:br>
              <a:rPr lang="en" sz="4800" dirty="0" smtClean="0"/>
            </a:br>
            <a:r>
              <a:rPr lang="en" sz="4800" dirty="0" smtClean="0"/>
              <a:t>ganesh92jai@gmail.com</a:t>
            </a:r>
            <a:endParaRPr lang="en" sz="4800" dirty="0">
              <a:solidFill>
                <a:srgbClr val="FFC800"/>
              </a:solidFill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5503200" y="4415352"/>
            <a:ext cx="11856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9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3" descr="C:\Users\deepa\OneDrive\Pictures\Screenshots\Screenshot (73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0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3"/>
            <a:ext cx="12192000" cy="685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40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602" y="152400"/>
            <a:ext cx="10972800" cy="1645027"/>
          </a:xfrm>
        </p:spPr>
        <p:txBody>
          <a:bodyPr/>
          <a:lstStyle/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 descr="C:\Users\deepa\OneDrive\Pictures\Screenshots\Screenshot (77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7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450</Words>
  <Application>Microsoft Office PowerPoint</Application>
  <PresentationFormat>Custom</PresentationFormat>
  <Paragraphs>110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Open Sans</vt:lpstr>
      <vt:lpstr>Times New Roman</vt:lpstr>
      <vt:lpstr>Montserrat</vt:lpstr>
      <vt:lpstr>Mercutio template</vt:lpstr>
      <vt:lpstr>TRANSFORMER  ATTENSION IS ALL YOU NEED</vt:lpstr>
      <vt:lpstr>It’s Me !!!!!</vt:lpstr>
      <vt:lpstr>WHY NOT RNN ?</vt:lpstr>
      <vt:lpstr>WHAT IS TRANSFORMER ?</vt:lpstr>
      <vt:lpstr>WHAT IS ATTENTION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Transformer Explained</vt:lpstr>
      <vt:lpstr>Transformer Explained</vt:lpstr>
      <vt:lpstr>Transformer Explained</vt:lpstr>
      <vt:lpstr>Transformer Explained</vt:lpstr>
      <vt:lpstr>Transformer Explained</vt:lpstr>
      <vt:lpstr>Transformer Explained</vt:lpstr>
      <vt:lpstr>Transformer Explained</vt:lpstr>
      <vt:lpstr>Transformer Explained</vt:lpstr>
      <vt:lpstr>Transformer Explained</vt:lpstr>
      <vt:lpstr>Transformer Explained</vt:lpstr>
      <vt:lpstr>Transformer Explained</vt:lpstr>
      <vt:lpstr>Transformer Explained</vt:lpstr>
      <vt:lpstr>Transformer Explained</vt:lpstr>
      <vt:lpstr>Transformer Explained</vt:lpstr>
      <vt:lpstr>Transformer Explained</vt:lpstr>
      <vt:lpstr>PowerPoint Presentation</vt:lpstr>
      <vt:lpstr>REFERENCE - USEFUL LINKS</vt:lpstr>
      <vt:lpstr>PowerPoint Presentation</vt:lpstr>
      <vt:lpstr>RECTIFIED LINEAR UNIT - RELU</vt:lpstr>
      <vt:lpstr>PowerPoint Presentation</vt:lpstr>
      <vt:lpstr>PowerPoint Presentation</vt:lpstr>
      <vt:lpstr>PowerPoint Presentation</vt:lpstr>
      <vt:lpstr>PowerPoint Presentation</vt:lpstr>
      <vt:lpstr>COST OR LOSS FUNCTION</vt:lpstr>
      <vt:lpstr>COST OR LOSS FUNCTION</vt:lpstr>
      <vt:lpstr>COST OR LOSS FUNCTION</vt:lpstr>
      <vt:lpstr>COST OR LOSS FUNCTION</vt:lpstr>
      <vt:lpstr>COST OR LOSS FUNCTION</vt:lpstr>
      <vt:lpstr>COST OR LOSS FUNCTION</vt:lpstr>
      <vt:lpstr>COST OR LOSS FUNCTION</vt:lpstr>
      <vt:lpstr>GPT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LINEAR REGRESSION ?</vt:lpstr>
      <vt:lpstr>LINEAR REGRESSION WITH SINGLE NEURON</vt:lpstr>
      <vt:lpstr>PowerPoint Presentation</vt:lpstr>
      <vt:lpstr>PowerPoint Presentation</vt:lpstr>
      <vt:lpstr>PowerPoint Presentation</vt:lpstr>
      <vt:lpstr>LET’S DIVE INTO THE  HAND’S ON PART</vt:lpstr>
      <vt:lpstr>Its time for  Action!</vt:lpstr>
      <vt:lpstr>THANKS!</vt:lpstr>
      <vt:lpstr>JAI GANESH  8122716635 ganesh92jai@gmail.com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Deepan Raj</dc:creator>
  <cp:lastModifiedBy>dell</cp:lastModifiedBy>
  <cp:revision>284</cp:revision>
  <dcterms:modified xsi:type="dcterms:W3CDTF">2023-10-16T11:14:27Z</dcterms:modified>
</cp:coreProperties>
</file>